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79"/>
    <p:restoredTop sz="84151"/>
  </p:normalViewPr>
  <p:slideViewPr>
    <p:cSldViewPr snapToGrid="0">
      <p:cViewPr>
        <p:scale>
          <a:sx n="56" d="100"/>
          <a:sy n="56" d="100"/>
        </p:scale>
        <p:origin x="4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CF47C-FC14-0C4E-B503-8E0FF428B9C8}" type="datetimeFigureOut">
              <a:rPr lang="en-TR" smtClean="0"/>
              <a:t>30.05.2024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9FFAA-84D2-9145-91D9-1A663D54DA9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5223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9FFAA-84D2-9145-91D9-1A663D54DA95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44250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9FFAA-84D2-9145-91D9-1A663D54DA95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0783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9FFAA-84D2-9145-91D9-1A663D54DA95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6419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9FFAA-84D2-9145-91D9-1A663D54DA95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7653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9FFAA-84D2-9145-91D9-1A663D54DA95}" type="slidenum">
              <a:rPr lang="en-TR" smtClean="0"/>
              <a:t>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22866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9FFAA-84D2-9145-91D9-1A663D54DA95}" type="slidenum">
              <a:rPr lang="en-TR" smtClean="0"/>
              <a:t>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619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9FFAA-84D2-9145-91D9-1A663D54DA95}" type="slidenum">
              <a:rPr lang="en-TR" smtClean="0"/>
              <a:t>10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9482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53A8-4AED-A860-CB48-9A382DCD2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70CD9-6A8E-483F-4AAE-A02FAD605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E2F48-CA0A-5FFF-AAE1-CBD55E0A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F0558-2C4D-CCB2-1245-9B77EA4C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1058C-455A-6777-5409-B9A96156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2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A4B2-D0D2-8836-AC58-D5F325A4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DD6AE-1AD3-D436-05DF-ECE384603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9354-9C33-8ACB-E6B0-D932017E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F3EBB-C720-F214-2614-8DD94A9A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AD625-B220-1BEB-3D4E-0652BB16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3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86F2B-99E1-7641-0F1B-B8B724E08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5B5FE-65F2-C416-7778-F23D05DC8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E86E1-B6B5-EDCF-81E4-1DD33D581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7D7D5-34E7-9B79-C9D9-201DD7B5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F199-03AB-93BB-A872-AADA7EAD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9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32BF-2436-97E1-F839-79C24045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46B67-9BFC-7576-3E38-DA08831D8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3A26B-4A1D-CCB7-2BBB-CE9C2F4B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7531D-7AD4-9920-6ED9-5DA82B10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2AD6-C3B9-BFD1-1213-E37C7B18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7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5C3F-0D61-411F-D06F-83AB8DBAE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85DA-CF37-6338-8C7D-AE310126E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553C5-D2BD-7841-3A96-486BA51B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D6288-CFCB-510F-1986-20E1A1986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2E40A-242E-1E6B-66ED-544239D4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6675-636A-66D7-A3EA-5A5B0C65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1BC7D-7245-CA3F-4009-DC55C50DF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F2205-DA82-FE56-D34E-A91ECEEFE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460EB-8F36-8987-B23E-570D1428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201C4-FCDE-4A87-C7E0-A39FCEAB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3B2AE-9FD1-B38E-BFEE-24F29525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03AA-702D-53A5-2B8D-5BDDEA12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CA81C-45CE-A717-9F2D-ADD0EFD25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F5B69-945A-FE2B-5194-9B9BB4CD7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39810-C33D-72DB-FB91-700ADA863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493FD-B5AE-BC7C-CE39-F6C60FBB2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500CB-71A8-3F08-B2A2-DBEA6F84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FFAF4C-C37B-CB50-0E06-F166DBE9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5B929-6C76-6682-38F4-8AE5D050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83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67DA-CB70-CA6F-2A0E-3F558E67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6B07F-9234-9A83-1D3A-A3E2BAA7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84C00-11F3-A70E-22A8-5B7CA7AE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1D055-F74B-6A93-C10F-D028645C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0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C4697C-FB36-2F73-8730-86FE1632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E9FDC-0113-8B52-47CE-F7D5DF4F2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8515E-7546-15E2-95AF-15A2C926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4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8EB7-F61C-7CCB-1A1B-2F078CE6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BE3F-E49C-7714-5587-09A4DC038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413B6-7F4D-FB25-4F90-653545B79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78BC9-D5B1-BEC3-011D-C6ACA6B1C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06844-540B-6076-4F24-0EA62591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90734-C307-BEBE-BB8A-C94B11D7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0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3990-CF64-882E-25E1-5EDCCA56E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A675F-8E62-9E3E-8DA9-8264A94A0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967A0-9A9E-F88F-DDB0-7807063A4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17036-B300-45B7-99DB-7F2545772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1B648-CD30-05DB-4CD9-31C09A3D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CFEA1-1BE1-F280-DC2D-27FDD287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7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39429B-F7CE-E7EA-64D9-1133E363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54C42-E19B-70FC-90A5-9FFC93037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649C-CB9D-FB14-2ED3-8C788FAFD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80719-A071-7BE7-D6DA-A64B3F258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80835-6CDF-A64F-2D48-5D7A39DED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0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E1C5-E0C6-014B-6591-6AB07DEE1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9766" y="1146412"/>
            <a:ext cx="9014348" cy="2402006"/>
          </a:xfrm>
        </p:spPr>
        <p:txBody>
          <a:bodyPr anchor="b">
            <a:normAutofit/>
          </a:bodyPr>
          <a:lstStyle/>
          <a:p>
            <a:pPr algn="l"/>
            <a:r>
              <a:rPr lang="en-TR" sz="4800" dirty="0"/>
              <a:t>Turkish News Categorization Using Feedforward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7818B-F99A-31C5-070B-AF4843B9A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9765" y="4892722"/>
            <a:ext cx="6387155" cy="1078173"/>
          </a:xfrm>
        </p:spPr>
        <p:txBody>
          <a:bodyPr anchor="ctr">
            <a:normAutofit/>
          </a:bodyPr>
          <a:lstStyle/>
          <a:p>
            <a:pPr algn="l"/>
            <a:r>
              <a:rPr lang="en-TR" dirty="0"/>
              <a:t>Esra Şekerci</a:t>
            </a:r>
          </a:p>
        </p:txBody>
      </p:sp>
    </p:spTree>
    <p:extLst>
      <p:ext uri="{BB962C8B-B14F-4D97-AF65-F5344CB8AC3E}">
        <p14:creationId xmlns:p14="http://schemas.microsoft.com/office/powerpoint/2010/main" val="4810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6E90-DFA2-D441-4C80-33358203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Neural Network</a:t>
            </a:r>
            <a:endParaRPr lang="en-TR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6619A8-1676-267F-A7EB-4D31D992A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11" t="55234" r="57392" b="9041"/>
          <a:stretch/>
        </p:blipFill>
        <p:spPr>
          <a:xfrm>
            <a:off x="3018767" y="2565484"/>
            <a:ext cx="6154466" cy="36710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6A5CF-FC4F-73B4-E2F3-2E5B604B1CA2}"/>
              </a:ext>
            </a:extLst>
          </p:cNvPr>
          <p:cNvSpPr txBox="1"/>
          <p:nvPr/>
        </p:nvSpPr>
        <p:spPr>
          <a:xfrm>
            <a:off x="838200" y="1810642"/>
            <a:ext cx="8457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our model consists of two linear layers, each one preceded by a dropout layer.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785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5B69-6DD5-4F11-7801-18D19CB6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AC37D-140B-E820-5443-421B3FE22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our feed-forward neural architecture, we have achieved an accuracy of 97%.</a:t>
            </a:r>
            <a:endParaRPr lang="en-TR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ECBB4E-6BBA-8749-48F3-6C2D55782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66" r="61091" b="39317"/>
          <a:stretch/>
        </p:blipFill>
        <p:spPr>
          <a:xfrm>
            <a:off x="2548934" y="3273743"/>
            <a:ext cx="7094131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5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6B8B-767E-E124-AD36-45213A3F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3B254-83FE-0869-68AB-44720AF16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Handling Imbalanced Data</a:t>
            </a:r>
          </a:p>
          <a:p>
            <a:pPr marL="0" indent="0">
              <a:buNone/>
            </a:pPr>
            <a:r>
              <a:rPr lang="en-US" dirty="0"/>
              <a:t>Increasing Number of Categories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07747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F043-5913-A451-E697-81CC092F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D558-FC33-DA91-0339-D981A0DF8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our feedforward neural network, we achieved an accuracy of 97% in categorizing Turkish news into five distinct categories.</a:t>
            </a:r>
          </a:p>
          <a:p>
            <a:r>
              <a:rPr lang="en-US" dirty="0"/>
              <a:t>By employing rigorous text preprocessing techniques and leveraging </a:t>
            </a:r>
            <a:r>
              <a:rPr lang="en-US" dirty="0" err="1"/>
              <a:t>PyTorch</a:t>
            </a:r>
            <a:r>
              <a:rPr lang="en-US" dirty="0"/>
              <a:t> for model development, we ensured our data was clean and ready for robust analysis.</a:t>
            </a:r>
          </a:p>
          <a:p>
            <a:r>
              <a:rPr lang="en-US" dirty="0"/>
              <a:t>Moving forward, we aim to address challenges such as class imbalance and explore opportunities to expand the model's capabilities to encompass a wider range of news categories.</a:t>
            </a:r>
          </a:p>
        </p:txBody>
      </p:sp>
    </p:spTree>
    <p:extLst>
      <p:ext uri="{BB962C8B-B14F-4D97-AF65-F5344CB8AC3E}">
        <p14:creationId xmlns:p14="http://schemas.microsoft.com/office/powerpoint/2010/main" val="97109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A510C-04F4-FF23-A409-7C488FC2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D773-90FF-D61A-DDA0-77E94E88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</a:t>
            </a:r>
            <a:r>
              <a:rPr lang="en-TR" dirty="0"/>
              <a:t>eural networks</a:t>
            </a:r>
          </a:p>
          <a:p>
            <a:r>
              <a:rPr lang="en-US" dirty="0"/>
              <a:t>N</a:t>
            </a:r>
            <a:r>
              <a:rPr lang="en-TR" dirty="0"/>
              <a:t>eural network achritectures</a:t>
            </a:r>
          </a:p>
          <a:p>
            <a:r>
              <a:rPr lang="en-US" dirty="0"/>
              <a:t>F</a:t>
            </a:r>
            <a:r>
              <a:rPr lang="en-TR" dirty="0"/>
              <a:t>eedforward networks</a:t>
            </a:r>
          </a:p>
          <a:p>
            <a:r>
              <a:rPr lang="en-TR" dirty="0"/>
              <a:t>Dataset Overview</a:t>
            </a:r>
          </a:p>
          <a:p>
            <a:r>
              <a:rPr lang="en-TR" dirty="0"/>
              <a:t>Preparing the Dataset</a:t>
            </a:r>
          </a:p>
          <a:p>
            <a:r>
              <a:rPr lang="en-TR" dirty="0"/>
              <a:t>Tokenization and Creating a Vocabulary</a:t>
            </a:r>
          </a:p>
          <a:p>
            <a:r>
              <a:rPr lang="en-TR" dirty="0"/>
              <a:t>PyTorch Tensors</a:t>
            </a:r>
          </a:p>
          <a:p>
            <a:r>
              <a:rPr lang="en-TR" dirty="0"/>
              <a:t>Fully Connected Neural Network</a:t>
            </a:r>
          </a:p>
          <a:p>
            <a:r>
              <a:rPr lang="en-TR" dirty="0"/>
              <a:t>Results</a:t>
            </a:r>
          </a:p>
          <a:p>
            <a:r>
              <a:rPr lang="en-TR" dirty="0"/>
              <a:t>Future Works</a:t>
            </a:r>
          </a:p>
          <a:p>
            <a:r>
              <a:rPr lang="en-T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8517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93D3-A5ED-2B63-D107-602F9CB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3A1A5-C3EF-9432-DE59-0ADCA0E8A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effectLst/>
                <a:latin typeface="ui-sans-serif"/>
              </a:rPr>
              <a:t>These are foundational tools in pattern recognition, utilizing </a:t>
            </a:r>
            <a:r>
              <a:rPr lang="en-US" b="0" i="0" u="sng" dirty="0">
                <a:effectLst/>
                <a:latin typeface="ui-sans-serif"/>
              </a:rPr>
              <a:t>interconnected</a:t>
            </a:r>
            <a:r>
              <a:rPr lang="en-US" b="0" i="0" dirty="0">
                <a:effectLst/>
                <a:latin typeface="ui-sans-serif"/>
              </a:rPr>
              <a:t> networks of </a:t>
            </a:r>
            <a:r>
              <a:rPr lang="en-US" b="0" i="0" u="sng" dirty="0">
                <a:effectLst/>
                <a:latin typeface="ui-sans-serif"/>
              </a:rPr>
              <a:t>nonlinear</a:t>
            </a:r>
            <a:r>
              <a:rPr lang="en-US" b="0" i="0" dirty="0">
                <a:effectLst/>
                <a:latin typeface="ui-sans-serif"/>
              </a:rPr>
              <a:t> units.</a:t>
            </a:r>
          </a:p>
          <a:p>
            <a:pPr marL="0" indent="0" algn="l">
              <a:buNone/>
            </a:pPr>
            <a:endParaRPr lang="en-US" b="0" i="0" dirty="0">
              <a:effectLst/>
              <a:latin typeface="ui-sans-serif"/>
            </a:endParaRPr>
          </a:p>
          <a:p>
            <a:pPr marL="0" indent="0" algn="l">
              <a:buNone/>
            </a:pPr>
            <a:r>
              <a:rPr lang="en-US" b="0" i="0" dirty="0">
                <a:effectLst/>
                <a:latin typeface="ui-sans-serif"/>
              </a:rPr>
              <a:t>They mimic the interconnected structure of the human neural system.</a:t>
            </a:r>
          </a:p>
          <a:p>
            <a:pPr marL="0" indent="0" algn="l">
              <a:buNone/>
            </a:pPr>
            <a:endParaRPr lang="en-US" b="0" i="0" dirty="0">
              <a:effectLst/>
              <a:latin typeface="ui-sans-serif"/>
            </a:endParaRPr>
          </a:p>
          <a:p>
            <a:pPr marL="0" indent="0" algn="l">
              <a:buNone/>
            </a:pPr>
            <a:r>
              <a:rPr lang="en-US" b="0" i="0" dirty="0">
                <a:effectLst/>
                <a:latin typeface="ui-sans-serif"/>
              </a:rPr>
              <a:t>Neural networks leverage principles of </a:t>
            </a:r>
            <a:r>
              <a:rPr lang="en-US" b="0" i="0" u="sng" dirty="0">
                <a:effectLst/>
                <a:latin typeface="ui-sans-serif"/>
              </a:rPr>
              <a:t>parallel processing</a:t>
            </a:r>
            <a:r>
              <a:rPr lang="en-US" b="0" i="0" dirty="0">
                <a:effectLst/>
                <a:latin typeface="ui-sans-serif"/>
              </a:rPr>
              <a:t>, inspired by how human information systems operate.</a:t>
            </a:r>
          </a:p>
        </p:txBody>
      </p:sp>
    </p:spTree>
    <p:extLst>
      <p:ext uri="{BB962C8B-B14F-4D97-AF65-F5344CB8AC3E}">
        <p14:creationId xmlns:p14="http://schemas.microsoft.com/office/powerpoint/2010/main" val="75920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0229-8BBF-4E3E-8103-CFF18ACA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Architectures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E9F8D-0057-8CCA-31D1-BFEB906E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two fundamental neural network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1AA38-E843-ABAA-E249-44B87938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51256"/>
            <a:ext cx="7772400" cy="26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0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62E9-EDE9-F995-784D-888E67D5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Networks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2015-4C75-8F83-C088-4F2EE3912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typical multilayer feedforward network structure</a:t>
            </a:r>
            <a:endParaRPr lang="en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FF94A-DED9-A1CA-0180-A14779DF8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43320"/>
            <a:ext cx="7772400" cy="29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5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B16A-199D-9A76-8B92-966391671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004E3-16AB-5970-D80B-26EA79E51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Source: Kaggle</a:t>
            </a:r>
          </a:p>
          <a:p>
            <a:pPr marL="0" indent="0">
              <a:buNone/>
            </a:pPr>
            <a:r>
              <a:rPr lang="en-US" dirty="0"/>
              <a:t>Description: Contains 19,524 Turkish news texts categorized into 5 classes.</a:t>
            </a:r>
          </a:p>
          <a:p>
            <a:endParaRPr lang="en-TR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8EE537-F2BF-FB35-E743-7B3ACA40C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3" t="50708" r="67486" b="37129"/>
          <a:stretch/>
        </p:blipFill>
        <p:spPr>
          <a:xfrm>
            <a:off x="838200" y="3656593"/>
            <a:ext cx="3707028" cy="1785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F9350-4F80-1AF1-F503-E93020ACC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1"/>
          <a:stretch/>
        </p:blipFill>
        <p:spPr>
          <a:xfrm>
            <a:off x="6096000" y="3063875"/>
            <a:ext cx="43633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4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594D-7AD0-8B89-13E6-E08EEC03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Preparing the Dataset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976EB9-A1FD-562E-28FB-10D2E39CB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56" t="32446" r="28114" b="31205"/>
          <a:stretch/>
        </p:blipFill>
        <p:spPr>
          <a:xfrm>
            <a:off x="2611395" y="3429000"/>
            <a:ext cx="6969210" cy="29735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5C897-A24D-5FC7-0CF4-E91989CF7F67}"/>
              </a:ext>
            </a:extLst>
          </p:cNvPr>
          <p:cNvSpPr txBox="1"/>
          <p:nvPr/>
        </p:nvSpPr>
        <p:spPr>
          <a:xfrm>
            <a:off x="838200" y="1415851"/>
            <a:ext cx="8083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Stopwords</a:t>
            </a:r>
            <a:endParaRPr lang="en-US" dirty="0"/>
          </a:p>
          <a:p>
            <a:r>
              <a:rPr lang="en-US" dirty="0"/>
              <a:t>Cleaning URLs and Emails</a:t>
            </a:r>
          </a:p>
          <a:p>
            <a:r>
              <a:rPr lang="en-US" dirty="0"/>
              <a:t>Handling Punctuation and Digits</a:t>
            </a:r>
          </a:p>
          <a:p>
            <a:r>
              <a:rPr lang="en-US" dirty="0"/>
              <a:t>Dealing with Specific Characters</a:t>
            </a:r>
          </a:p>
          <a:p>
            <a:r>
              <a:rPr lang="en-US" dirty="0"/>
              <a:t>Normalization and Final Cleanup</a:t>
            </a:r>
          </a:p>
          <a:p>
            <a:r>
              <a:rPr lang="en-US" dirty="0"/>
              <a:t>Integration and Output</a:t>
            </a:r>
          </a:p>
          <a:p>
            <a:endParaRPr lang="en-US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59329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BCC5-8F19-4C46-BAA1-995580B1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Tokenization and Creating </a:t>
            </a:r>
            <a:r>
              <a:rPr lang="en-US" dirty="0"/>
              <a:t>a Vocabulary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0D511-BB73-FBBC-A455-C57E5C5288C5}"/>
              </a:ext>
            </a:extLst>
          </p:cNvPr>
          <p:cNvSpPr txBox="1"/>
          <p:nvPr/>
        </p:nvSpPr>
        <p:spPr>
          <a:xfrm>
            <a:off x="838200" y="1817747"/>
            <a:ext cx="11042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able to analyze the data, we need to split each text into small units. This process is called "tokenization." </a:t>
            </a:r>
          </a:p>
          <a:p>
            <a:endParaRPr lang="en-US" dirty="0"/>
          </a:p>
          <a:p>
            <a:r>
              <a:rPr lang="en-US" dirty="0"/>
              <a:t>Vocabulary size: 32,396</a:t>
            </a:r>
          </a:p>
          <a:p>
            <a:endParaRPr lang="en-T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0A00FF-00FF-3444-14C2-8B433CF5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218308"/>
            <a:ext cx="10362819" cy="25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8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4D41-F84E-D87B-A550-99E0B57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Tensors</a:t>
            </a:r>
            <a:endParaRPr lang="en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E69F-2C92-83A4-C3B6-E807A0B59649}"/>
              </a:ext>
            </a:extLst>
          </p:cNvPr>
          <p:cNvSpPr txBox="1"/>
          <p:nvPr/>
        </p:nvSpPr>
        <p:spPr>
          <a:xfrm>
            <a:off x="966521" y="1690688"/>
            <a:ext cx="102589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final preprocessing step is converting the features and the class indices into </a:t>
            </a:r>
            <a:r>
              <a:rPr lang="en-US" dirty="0" err="1"/>
              <a:t>PyTorch</a:t>
            </a:r>
            <a:r>
              <a:rPr lang="en-US" dirty="0"/>
              <a:t> tensors.</a:t>
            </a:r>
          </a:p>
          <a:p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 provides the </a:t>
            </a:r>
            <a:r>
              <a:rPr lang="en-US" dirty="0" err="1"/>
              <a:t>DataLoader</a:t>
            </a:r>
            <a:r>
              <a:rPr lang="en-US" dirty="0"/>
              <a:t> class which can be used for shuffling the data and splitting it into minibatches. In order to create a </a:t>
            </a:r>
            <a:r>
              <a:rPr lang="en-US" dirty="0" err="1"/>
              <a:t>DataLoader</a:t>
            </a:r>
            <a:r>
              <a:rPr lang="en-US" dirty="0"/>
              <a:t>, we need the data to be in the form of a </a:t>
            </a:r>
            <a:r>
              <a:rPr lang="en-US" dirty="0" err="1"/>
              <a:t>PyTorch</a:t>
            </a:r>
            <a:r>
              <a:rPr lang="en-US" dirty="0"/>
              <a:t> Dataset.</a:t>
            </a:r>
          </a:p>
          <a:p>
            <a:endParaRPr lang="en-US" dirty="0"/>
          </a:p>
          <a:p>
            <a:r>
              <a:rPr lang="en-US" dirty="0"/>
              <a:t>This approach allows the model to learn from the frequency of tokens in each article, enabling it to classify or predict labels based on the text content.</a:t>
            </a:r>
            <a:endParaRPr lang="en-TR" dirty="0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6AD1AC04-7448-095C-17E7-CDF15AD7B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78" b="27053"/>
          <a:stretch/>
        </p:blipFill>
        <p:spPr>
          <a:xfrm>
            <a:off x="932277" y="4002267"/>
            <a:ext cx="10327443" cy="209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Words>394</Words>
  <Application>Microsoft Macintosh PowerPoint</Application>
  <PresentationFormat>Widescreen</PresentationFormat>
  <Paragraphs>62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ui-sans-serif</vt:lpstr>
      <vt:lpstr>Office Theme</vt:lpstr>
      <vt:lpstr>Turkish News Categorization Using Feedforward Neural Networks</vt:lpstr>
      <vt:lpstr>Content</vt:lpstr>
      <vt:lpstr>Neural Networks</vt:lpstr>
      <vt:lpstr>Neural Network Architectures</vt:lpstr>
      <vt:lpstr>Feedforward Networks</vt:lpstr>
      <vt:lpstr>Dataset Overview</vt:lpstr>
      <vt:lpstr>Preparing the Dataset</vt:lpstr>
      <vt:lpstr>Tokenization and Creating a Vocabulary</vt:lpstr>
      <vt:lpstr>PyTorch Tensors</vt:lpstr>
      <vt:lpstr>Fully Connected Neural Network</vt:lpstr>
      <vt:lpstr>Results</vt:lpstr>
      <vt:lpstr>Future Works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Esra Sekerci</dc:creator>
  <cp:lastModifiedBy>Esra Sekerci</cp:lastModifiedBy>
  <cp:revision>19</cp:revision>
  <dcterms:created xsi:type="dcterms:W3CDTF">2024-05-29T22:23:02Z</dcterms:created>
  <dcterms:modified xsi:type="dcterms:W3CDTF">2024-05-30T10:21:55Z</dcterms:modified>
</cp:coreProperties>
</file>